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16" r:id="rId3"/>
    <p:sldId id="329" r:id="rId4"/>
    <p:sldId id="331" r:id="rId5"/>
    <p:sldId id="310" r:id="rId6"/>
    <p:sldId id="318" r:id="rId7"/>
    <p:sldId id="320" r:id="rId8"/>
    <p:sldId id="319" r:id="rId9"/>
    <p:sldId id="322" r:id="rId10"/>
    <p:sldId id="333" r:id="rId11"/>
    <p:sldId id="33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D4CCA-B716-4C86-ABC9-0638476CFA5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4DAC1-F63D-48B2-BD73-8DDE81B8EF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62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9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A4DAC1-F63D-48B2-BD73-8DDE81B8EF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0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5C987-3F95-4AE6-B929-616BC7155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E820D-A81A-4C2F-81F6-8CC8B75D5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5C0D-7182-4F02-841A-5545C0DC8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D1523-E868-4571-A1DC-211A997A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F76E9-18B9-43B4-8BFF-1AEAFFB6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0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4612B-A605-4044-8300-532A6052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C8780-C998-464C-BA25-27F875C25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15315-DF34-4BAF-A8BA-6A940FDFD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61925-D8F6-440F-8AA2-50C0FE50E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0071E-2A15-4203-ABC8-C5F48873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0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101553-3ECC-4A60-9D0C-9FBEC7E80E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3730BC-4B3D-4612-84E2-D583CCA93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8DA18-0D1E-4B72-BFC2-57395041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81B1-62D2-49AD-9804-39000D59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B465-EED2-4D33-ABA7-5F55ECA8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2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F2046-621E-4423-ADE3-9A14462A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9F692-39B4-4049-A522-5A368C559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4EA9A-0601-42C6-98EF-1DE38535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26F1C-7075-4876-80FB-25F9BC9B7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96A80-7241-4123-8938-A20D4FC7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00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99173-CB8A-4E96-A698-DBA4D804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D0CCA-912F-4099-975B-7A1811F56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46A7F-AC41-4EA9-B673-63313678E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8D6C75-F19A-4203-BB6B-17F2B922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0EB5-9BA1-45DC-ACAE-05C4EF2BD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7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3D70-62EB-4AC5-A357-72FD08E8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DBD99-B8F8-4BC7-9A8F-5EAC730C6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E401D-D2E3-468F-A231-0CE9F6AAD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26B6-BE5A-4F5C-AD7D-8F403E43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4A9264-081D-4A13-B4FD-CFCE2B913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F99B3-489B-4711-8B48-7E8703F2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99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977E2-4015-4FCA-A4D3-F26D519E1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A52BA-6BAC-4E42-BE98-B2BC27F0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C8043-8E25-46A2-B190-AC5E030086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5DE049-C625-4508-9720-505A382AA8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E70C5-D4C3-4E20-A297-E78EB1ABD4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83E909-5E2A-4AD6-BE04-D7C4A77DA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983F1-D1D7-4C0B-B86A-A614F7360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4DE8C-1DF3-46BD-BC59-8D48A2081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68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7A57C-6020-4213-A885-6C0E80760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7CF2E-0D15-45E3-97FA-B9965BF0D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9D076E-5A53-41FA-A069-A2C4C55F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16E3A-333F-403B-B278-EF3AA4B0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13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732DD-50AD-4BCD-8600-3CC009BF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873177-4E31-4535-88BA-6475C3A5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448F0-CE34-4665-B406-6778529E1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511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7393-2056-45C4-B51A-D8735371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95EE2-4450-4032-B155-4A8DBF938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7E8AE-12B3-4055-96D9-3189CC4EB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C1FDD-F288-4AEA-A1EE-4B90EAC1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BEBEE-A3B3-49C7-979D-6C551218A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6A227-F81F-4750-A5E4-53122DA75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47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6BFB-D5FD-4A26-9886-5C1AC1372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3ACE9-6F69-4745-BE42-02095B74B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F2D6D2-2AF5-4033-A1A6-2EB419F36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6E0BE-6017-4CDB-85E7-570DE8501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D99C91-6578-434D-9E36-D8A501F56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47613-5A18-4CFB-8F88-05B20291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763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155432-A277-43FC-AE8D-A6F669250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BEB52-8AB7-440C-9061-90B0D775E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DCA8B-315B-4DC6-B432-4BDE95F81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1336B-0FB0-4317-A3E1-6DB012DD1F4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0247-C8B4-4896-BC91-F4859370D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3E522-E569-4D1A-A0BD-665A43965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83637-B51C-49CA-A3AE-89D396B80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3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2A5E-2833-4E17-841A-D18D3720A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 exosome count of cancer patient plasma post treatment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55C0A0-EC22-4DC4-9896-AF33046CA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Pres. By Nareg Ohannesian</a:t>
            </a:r>
          </a:p>
        </p:txBody>
      </p:sp>
    </p:spTree>
    <p:extLst>
      <p:ext uri="{BB962C8B-B14F-4D97-AF65-F5344CB8AC3E}">
        <p14:creationId xmlns:p14="http://schemas.microsoft.com/office/powerpoint/2010/main" val="806484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BD03F558-A92D-4DC3-B439-D093B40FC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7000"/>
                    </a14:imgEffect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45" y="2331318"/>
            <a:ext cx="3318117" cy="3398626"/>
          </a:xfrm>
          <a:prstGeom prst="rect">
            <a:avLst/>
          </a:prstGeom>
        </p:spPr>
      </p:pic>
      <p:pic>
        <p:nvPicPr>
          <p:cNvPr id="4" name="Picture 3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CE03E73A-4C88-48CF-AFAA-A383D7332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6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21" y="2331318"/>
            <a:ext cx="3318117" cy="33986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9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1679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 % of exosome have positive response to miRNA-21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C36C7-41CA-4964-9E25-A46246286A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882" t="18943" r="30412" b="12852"/>
          <a:stretch/>
        </p:blipFill>
        <p:spPr>
          <a:xfrm>
            <a:off x="273378" y="2331318"/>
            <a:ext cx="4345742" cy="349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2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F9AD1-5EC9-4AB9-A8E7-8213C95B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plasma count after treatment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CFA74E-B77B-4A25-868B-47C9FDA7F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79951"/>
              </p:ext>
            </p:extLst>
          </p:nvPr>
        </p:nvGraphicFramePr>
        <p:xfrm>
          <a:off x="990601" y="2184400"/>
          <a:ext cx="10756899" cy="3019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5211">
                  <a:extLst>
                    <a:ext uri="{9D8B030D-6E8A-4147-A177-3AD203B41FA5}">
                      <a16:colId xmlns:a16="http://schemas.microsoft.com/office/drawing/2014/main" val="11249396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413441744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3928315626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1976922111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698925485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806866132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002310283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2785177235"/>
                    </a:ext>
                  </a:extLst>
                </a:gridCol>
                <a:gridCol w="1195211">
                  <a:extLst>
                    <a:ext uri="{9D8B030D-6E8A-4147-A177-3AD203B41FA5}">
                      <a16:colId xmlns:a16="http://schemas.microsoft.com/office/drawing/2014/main" val="1157646085"/>
                    </a:ext>
                  </a:extLst>
                </a:gridCol>
              </a:tblGrid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Sample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323985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Before Wash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1225</a:t>
                      </a:r>
                    </a:p>
                    <a:p>
                      <a:r>
                        <a:rPr lang="en-US" dirty="0"/>
                        <a:t>(684)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1710</a:t>
                      </a:r>
                    </a:p>
                    <a:p>
                      <a:r>
                        <a:rPr lang="en-US" dirty="0"/>
                        <a:t>(793)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 </a:t>
                      </a:r>
                    </a:p>
                    <a:p>
                      <a:r>
                        <a:rPr lang="en-US" dirty="0"/>
                        <a:t>(25)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  <a:p>
                      <a:r>
                        <a:rPr lang="en-US" dirty="0"/>
                        <a:t>(56)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1521</a:t>
                      </a:r>
                    </a:p>
                    <a:p>
                      <a:r>
                        <a:rPr lang="en-US" dirty="0"/>
                        <a:t>(758)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  <a:p>
                      <a:r>
                        <a:rPr lang="en-US" dirty="0"/>
                        <a:t>(51)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1205</a:t>
                      </a:r>
                    </a:p>
                    <a:p>
                      <a:r>
                        <a:rPr lang="en-US" dirty="0"/>
                        <a:t>(587)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1679</a:t>
                      </a:r>
                    </a:p>
                    <a:p>
                      <a:r>
                        <a:rPr lang="en-US" dirty="0"/>
                        <a:t>(798)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22943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After Wash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626695"/>
                  </a:ext>
                </a:extLst>
              </a:tr>
              <a:tr h="754945">
                <a:tc>
                  <a:txBody>
                    <a:bodyPr/>
                    <a:lstStyle/>
                    <a:p>
                      <a:r>
                        <a:rPr lang="en-US" dirty="0"/>
                        <a:t>Prediction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Cancer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733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1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post treatment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1, 2, 3, 4, 5, 6, 7, and 9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158655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E41F2E31-C189-4DA8-AEDD-D918E92F0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654" y="2331316"/>
            <a:ext cx="3303636" cy="3395563"/>
          </a:xfrm>
          <a:prstGeom prst="rect">
            <a:avLst/>
          </a:prstGeom>
        </p:spPr>
      </p:pic>
      <p:pic>
        <p:nvPicPr>
          <p:cNvPr id="4" name="Picture 3" descr="A picture containing tree, star, outdoor object, night sky&#10;&#10;Description automatically generated">
            <a:extLst>
              <a:ext uri="{FF2B5EF4-FFF2-40B4-BE49-F238E27FC236}">
                <a16:creationId xmlns:a16="http://schemas.microsoft.com/office/drawing/2014/main" id="{6025AE50-E7E7-4CCB-8C54-7B18D3DC8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87" y="2331315"/>
            <a:ext cx="3303637" cy="339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1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428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46 % of captured exosome have positive response to miRNA-21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08A033-5070-4591-B809-1A4EA0F215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75" t="18943" r="30417" b="13334"/>
          <a:stretch/>
        </p:blipFill>
        <p:spPr>
          <a:xfrm>
            <a:off x="238725" y="2432915"/>
            <a:ext cx="4322967" cy="345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7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nature, night sky&#10;&#10;Description automatically generated">
            <a:extLst>
              <a:ext uri="{FF2B5EF4-FFF2-40B4-BE49-F238E27FC236}">
                <a16:creationId xmlns:a16="http://schemas.microsoft.com/office/drawing/2014/main" id="{4CAA9CA5-E747-4831-8AC2-BB04025FB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87" y="2348754"/>
            <a:ext cx="3303637" cy="3389520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A652DA97-704B-4FCC-A305-5E5976A1F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48754"/>
            <a:ext cx="3303637" cy="338952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2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701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669B16-D222-41B4-BE2D-2084C2C91E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81" t="17869" r="30181" b="12989"/>
          <a:stretch/>
        </p:blipFill>
        <p:spPr>
          <a:xfrm>
            <a:off x="171607" y="2238489"/>
            <a:ext cx="4464787" cy="362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30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35DCFFDD-5FF2-466F-848B-7906CA806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871" y="2331317"/>
            <a:ext cx="3337576" cy="3372282"/>
          </a:xfrm>
          <a:prstGeom prst="rect">
            <a:avLst/>
          </a:prstGeom>
        </p:spPr>
      </p:pic>
      <p:pic>
        <p:nvPicPr>
          <p:cNvPr id="6" name="Picture 5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58D75516-6E4D-4DCA-9F75-DE024F82F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226" y="2331318"/>
            <a:ext cx="3337575" cy="33722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 3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32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</a:t>
            </a:r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CF455-BC12-406D-A1DB-01CD31B1650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500" t="16581" r="57192" b="12650"/>
          <a:stretch/>
        </p:blipFill>
        <p:spPr>
          <a:xfrm>
            <a:off x="140855" y="2331318"/>
            <a:ext cx="4276579" cy="348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2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F49C155C-56FF-4F31-B9AC-8F9381E19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29" y="2345110"/>
            <a:ext cx="3360633" cy="3366457"/>
          </a:xfrm>
          <a:prstGeom prst="rect">
            <a:avLst/>
          </a:prstGeom>
        </p:spPr>
      </p:pic>
      <p:pic>
        <p:nvPicPr>
          <p:cNvPr id="7" name="Picture 6" descr="A firework in the sky&#10;&#10;Description automatically generated with low confidence">
            <a:extLst>
              <a:ext uri="{FF2B5EF4-FFF2-40B4-BE49-F238E27FC236}">
                <a16:creationId xmlns:a16="http://schemas.microsoft.com/office/drawing/2014/main" id="{C0509264-A0FA-4BD8-B508-AFB2CEB5E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99" y="2339286"/>
            <a:ext cx="3360632" cy="33722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4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670455-83BD-454B-8647-9B83EEF266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840" t="18045" r="57706" b="12142"/>
          <a:stretch/>
        </p:blipFill>
        <p:spPr>
          <a:xfrm>
            <a:off x="230451" y="2236666"/>
            <a:ext cx="4413931" cy="36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60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6625D2E3-ACEC-4AE3-BE80-A83A26296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22" y="2331318"/>
            <a:ext cx="3360617" cy="3395563"/>
          </a:xfrm>
          <a:prstGeom prst="rect">
            <a:avLst/>
          </a:prstGeom>
        </p:spPr>
      </p:pic>
      <p:pic>
        <p:nvPicPr>
          <p:cNvPr id="8" name="Picture 7" descr="Water droplets on a black background&#10;&#10;Description automatically generated">
            <a:extLst>
              <a:ext uri="{FF2B5EF4-FFF2-40B4-BE49-F238E27FC236}">
                <a16:creationId xmlns:a16="http://schemas.microsoft.com/office/drawing/2014/main" id="{37ACAD6C-CAE1-4BAD-A366-37DC13800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700" y="2331318"/>
            <a:ext cx="3360616" cy="33955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5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15.3 % of exosome have positive response to miRNA-21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C858B-C39F-44CF-870E-0125455C8F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83" t="16494" r="30106" b="11852"/>
          <a:stretch/>
        </p:blipFill>
        <p:spPr>
          <a:xfrm>
            <a:off x="319245" y="2331318"/>
            <a:ext cx="4083601" cy="339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CE987597-3288-42C8-BBDC-C0F9C82B8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885" y="2345111"/>
            <a:ext cx="3360633" cy="3395579"/>
          </a:xfrm>
          <a:prstGeom prst="rect">
            <a:avLst/>
          </a:prstGeom>
        </p:spPr>
      </p:pic>
      <p:pic>
        <p:nvPicPr>
          <p:cNvPr id="5" name="Picture 4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1049822E-213B-4C3B-897C-F5A167785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30" y="2345111"/>
            <a:ext cx="3360634" cy="339558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6 (similar to healthy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59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5" y="6410804"/>
            <a:ext cx="444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No response to miRNA-21 mb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9A4A8-3B61-4946-92E2-D91B0E28F9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61" t="16292" r="29731" b="11853"/>
          <a:stretch/>
        </p:blipFill>
        <p:spPr>
          <a:xfrm>
            <a:off x="250562" y="2264405"/>
            <a:ext cx="4440382" cy="379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52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, light, night&#10;&#10;Description automatically generated">
            <a:extLst>
              <a:ext uri="{FF2B5EF4-FFF2-40B4-BE49-F238E27FC236}">
                <a16:creationId xmlns:a16="http://schemas.microsoft.com/office/drawing/2014/main" id="{017A9D34-A7B0-4068-A4F9-D175C793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11" y="2321000"/>
            <a:ext cx="3379658" cy="3408944"/>
          </a:xfrm>
          <a:prstGeom prst="rect">
            <a:avLst/>
          </a:prstGeom>
        </p:spPr>
      </p:pic>
      <p:pic>
        <p:nvPicPr>
          <p:cNvPr id="5" name="Picture 4" descr="A picture containing night, star, outdoor object, night sky&#10;&#10;Description automatically generated">
            <a:extLst>
              <a:ext uri="{FF2B5EF4-FFF2-40B4-BE49-F238E27FC236}">
                <a16:creationId xmlns:a16="http://schemas.microsoft.com/office/drawing/2014/main" id="{FEF1F2FC-4636-4535-8CF7-438D8951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615" y="2331318"/>
            <a:ext cx="3381047" cy="33986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381000" y="352425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PANRORAMA of Plasma Sample 7 (similar to cancer plasma)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96622" y="1687641"/>
            <a:ext cx="236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71787" y="555597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40854" y="6410804"/>
            <a:ext cx="614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18.8 % of exosome have positive response to miRNA-21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E74D2-9C93-4690-8C9D-ADB69D802B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00" t="18943" r="29731" b="13436"/>
          <a:stretch/>
        </p:blipFill>
        <p:spPr>
          <a:xfrm>
            <a:off x="140854" y="2506098"/>
            <a:ext cx="4398322" cy="339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3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</TotalTime>
  <Words>466</Words>
  <Application>Microsoft Office PowerPoint</Application>
  <PresentationFormat>Widescreen</PresentationFormat>
  <Paragraphs>113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Monitoring exosome count of cancer patient plasma post treatment</vt:lpstr>
      <vt:lpstr>Experimental Details for post treatment plasma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 of plasma count after treatment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nareg ohannesian</cp:lastModifiedBy>
  <cp:revision>50</cp:revision>
  <dcterms:created xsi:type="dcterms:W3CDTF">2021-11-09T23:01:24Z</dcterms:created>
  <dcterms:modified xsi:type="dcterms:W3CDTF">2024-02-25T20:51:24Z</dcterms:modified>
</cp:coreProperties>
</file>